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69" r:id="rId4"/>
    <p:sldId id="270" r:id="rId5"/>
    <p:sldId id="264" r:id="rId6"/>
    <p:sldId id="265" r:id="rId7"/>
    <p:sldId id="272" r:id="rId8"/>
    <p:sldId id="273" r:id="rId9"/>
    <p:sldId id="266" r:id="rId10"/>
    <p:sldId id="271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5" autoAdjust="0"/>
    <p:restoredTop sz="94721"/>
  </p:normalViewPr>
  <p:slideViewPr>
    <p:cSldViewPr snapToGrid="0">
      <p:cViewPr varScale="1">
        <p:scale>
          <a:sx n="140" d="100"/>
          <a:sy n="140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F2080F-BA47-5C23-3E8E-F3FC8DD5F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458C1E-3D9F-893E-491F-0BA777D7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2F780B-D3DB-DFE2-2399-1268F232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596623-E9BF-A721-3843-3CA1F348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4907F9-4019-64C8-812B-F4DF9EA7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3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33B124-EF34-B98A-0802-EA35E8DF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098D62-6B42-013F-283F-A1DEED11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100BF0-0C0B-DA66-B37B-BA1B6F39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BDAE0-6F89-5BE4-1F29-738841DE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1B4CFF-0223-FA05-506F-C6A35AFD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71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9FBFFDE-520A-3E0D-5BDF-0AE26D25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6D9861-71F5-2783-6F42-8377F6CE6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6D02CA-9109-2F49-48E5-5957D8411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CD5FFD-ECB3-C5FB-227D-6EB13997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5854D-7A20-F358-9324-AA8548CE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0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61642-10DA-17F9-982C-3DB82A0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EEA068-82E7-2DB2-66C8-99E91443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7F71FC-45DD-4CD6-7C89-776B66DD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CE12E6-B1F8-9585-7E5A-22BFD027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7536B-42EC-E8A2-9873-56953B6C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07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4AB27A-5472-CE8B-8506-FEAFE592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291BB5-A852-802F-2DC7-3BBBE986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EA2366-EBB3-D94E-3417-8AED8F13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C0259-A731-9D9E-7642-EA07B405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E1DCD-66EE-2CB4-6918-56A972EE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7555A4-3DA2-EA8B-A29F-56F98E92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E68A3-DF33-3FB6-F42D-9357F07E4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DB822C-2ED2-C095-07F4-8380B5F10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20DFCC-60B1-2788-B6F1-102E8B11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3E046F-8684-728F-C042-18AA9DA2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B36DFE-FEB9-0D3A-AF69-9E77BA5F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0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CAF02-8D06-6D19-40FB-C41D24DA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0E9A30-1621-1923-37D2-C4E9F4AC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3A8EFD4-06DE-EEA5-4B9A-EA99963A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FA8B7B-39BA-61D9-F898-BB1FC0C11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448FB34-0DE3-7259-9E6F-15F4132E2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4380B12-37E5-F250-099D-C068F829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A193C8-F22E-A219-ED80-55267BE3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7006CE-C1CD-DA5E-A3AA-9B506833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52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183C13-D08F-E7DC-99E2-878935F4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FA463A-8D0E-47B7-898F-5ADED464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7A16CE-9331-C089-003F-A518EDF7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314B6A0-9AE2-07CB-BBE1-0F4C1752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293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6752C12-200A-AC95-89F0-B01CE149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65B487E-9A7F-269B-6167-28F71AF5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16DF76-2E64-E5F9-07CD-C46A0F45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80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3600-F394-BA66-5C4A-BED737D8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9BA248-BA24-7B86-0907-8351B2AB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02BC63-A44F-562F-F017-E3FCDF503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48687E-08C1-CCA3-131C-650C0441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FABCAD-4E02-D27B-98BB-2013A4BD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87B71-06A1-34C0-A92C-B2555F1E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36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3881CF-EA7C-8A52-90DF-AB48A9A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06D9466-9B96-A4D6-7D26-A4026AD46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90765F-C6A8-737B-40F4-ED27D8639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AB6863-F6DD-A9EE-1794-E374C971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EB2FB5-2284-1D53-29DC-A52DF31D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907E9C-6341-C67D-6B39-07D86059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48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7FE784F-7D76-E721-E628-FB5E8900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A660CB-2214-D0FD-1D44-952FD183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2C7510-ACD8-1DAC-10B5-0BF0F593B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C4079-3885-4203-BCD9-D63EBFC42F9F}" type="datetimeFigureOut">
              <a:rPr lang="it-IT" smtClean="0"/>
              <a:t>17/06/24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ACD803-FA79-C58F-58C1-FFEB0DF57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24C801-DC85-D5D8-81BC-35556A2DB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737DC9-0982-4B26-B75C-A94AD37AAA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78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68699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13591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25" name="Rettangolo con angoli arrotondati 124">
            <a:extLst>
              <a:ext uri="{FF2B5EF4-FFF2-40B4-BE49-F238E27FC236}">
                <a16:creationId xmlns:a16="http://schemas.microsoft.com/office/drawing/2014/main" id="{F051F1BE-F9D0-F89E-2B96-55ADDD7794D4}"/>
              </a:ext>
            </a:extLst>
          </p:cNvPr>
          <p:cNvSpPr/>
          <p:nvPr/>
        </p:nvSpPr>
        <p:spPr>
          <a:xfrm>
            <a:off x="2641415" y="2120275"/>
            <a:ext cx="6590095" cy="218367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Search</a:t>
            </a:r>
            <a:r>
              <a:rPr lang="it-IT" sz="4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 Engine </a:t>
            </a:r>
            <a:r>
              <a:rPr lang="it-IT" sz="4000" b="1" dirty="0" err="1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AirBnB</a:t>
            </a:r>
            <a:endParaRPr lang="it-IT" sz="4000" b="1" dirty="0">
              <a:solidFill>
                <a:schemeClr val="tx1"/>
              </a:solidFill>
              <a:latin typeface="Montserrat" pitchFamily="2" charset="0"/>
              <a:cs typeface="Biome Light" panose="020B0502040204020203" pitchFamily="34" charset="0"/>
            </a:endParaRPr>
          </a:p>
          <a:p>
            <a:pPr algn="ctr"/>
            <a:r>
              <a:rPr lang="it-IT" sz="38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London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25D28C2-632F-D909-1BE9-A93BAAA73675}"/>
              </a:ext>
            </a:extLst>
          </p:cNvPr>
          <p:cNvSpPr/>
          <p:nvPr/>
        </p:nvSpPr>
        <p:spPr>
          <a:xfrm>
            <a:off x="8507479" y="6215536"/>
            <a:ext cx="3439858" cy="362588"/>
          </a:xfrm>
          <a:prstGeom prst="roundRect">
            <a:avLst/>
          </a:prstGeom>
          <a:solidFill>
            <a:schemeClr val="bg1"/>
          </a:solidFill>
          <a:ln w="9525"/>
          <a:effectLst>
            <a:glow rad="889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tx1"/>
                </a:solidFill>
                <a:latin typeface="Montserrat" pitchFamily="2" charset="0"/>
                <a:cs typeface="Biome Light" panose="020B0502040204020203" pitchFamily="34" charset="0"/>
              </a:rPr>
              <a:t>Riccardo Neri - Luca Lodesani - Alberto Nuzzaci</a:t>
            </a:r>
          </a:p>
        </p:txBody>
      </p:sp>
    </p:spTree>
    <p:extLst>
      <p:ext uri="{BB962C8B-B14F-4D97-AF65-F5344CB8AC3E}">
        <p14:creationId xmlns:p14="http://schemas.microsoft.com/office/powerpoint/2010/main" val="217835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152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01331" y="-5049056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8096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76339" y="-1658078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F6DEFFD-E9A4-092D-F944-74EE917BD318}"/>
              </a:ext>
            </a:extLst>
          </p:cNvPr>
          <p:cNvSpPr/>
          <p:nvPr/>
        </p:nvSpPr>
        <p:spPr>
          <a:xfrm>
            <a:off x="428536" y="275761"/>
            <a:ext cx="7349929" cy="25667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Sorgente e collezione dati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Al fine di creare la collezione del nostro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abbiamo sfruttato i dati forniti da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Inside Airbnb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listing.csv</a:t>
            </a:r>
          </a:p>
          <a:p>
            <a:pPr marL="742950" lvl="1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reviews.csv</a:t>
            </a: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 seguito di appropriate operazioni (es. rimozione di alloggi con dati mancanti o parziali) abbiamo ottenuto un data set composto da circa </a:t>
            </a: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39.000 files in formato JSON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	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E669D78-9B4E-7991-C0A3-D3D889EA9F9C}"/>
              </a:ext>
            </a:extLst>
          </p:cNvPr>
          <p:cNvSpPr/>
          <p:nvPr/>
        </p:nvSpPr>
        <p:spPr>
          <a:xfrm>
            <a:off x="428536" y="3040995"/>
            <a:ext cx="6989238" cy="306940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Struttura files JSON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Per avere a disposizione tutte le informazioni relative ad ogni alloggio, rendendo quindi il sistema il più completo possibile, ogni JSON contiene numerosi campi tra cui: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name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nome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description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descrizione dettagliata dell’alloggio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property</a:t>
            </a:r>
            <a:r>
              <a:rPr lang="it-IT" sz="1400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_type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tipologia (es. intero appartamento, stanza,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ecc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accomodates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numero di ospiti che l’alloggio può ospitare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price</a:t>
            </a: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: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prezzo per notte</a:t>
            </a:r>
            <a:endParaRPr lang="it-IT" sz="14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i="1" u="sng" dirty="0">
                <a:solidFill>
                  <a:schemeClr val="tx1"/>
                </a:solidFill>
                <a:latin typeface="Montserrat" panose="00000500000000000000" pitchFamily="2" charset="0"/>
              </a:rPr>
              <a:t>reviews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: lista di reviews contenenti nome del cliente e data della recensione</a:t>
            </a:r>
          </a:p>
          <a:p>
            <a:pPr marL="285750" indent="-285750">
              <a:buFontTx/>
              <a:buChar char="-"/>
            </a:pPr>
            <a:r>
              <a:rPr lang="it-IT" sz="1400" i="1" dirty="0">
                <a:solidFill>
                  <a:schemeClr val="tx1"/>
                </a:solidFill>
                <a:latin typeface="Montserrat" panose="00000500000000000000" pitchFamily="2" charset="0"/>
              </a:rPr>
              <a:t>…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4AB10B5F-7518-AF57-DBA5-E85B0B854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156"/>
          <a:stretch/>
        </p:blipFill>
        <p:spPr>
          <a:xfrm>
            <a:off x="7778465" y="3553747"/>
            <a:ext cx="4315760" cy="3137310"/>
          </a:xfrm>
          <a:prstGeom prst="rect">
            <a:avLst/>
          </a:prstGeom>
        </p:spPr>
      </p:pic>
      <p:sp>
        <p:nvSpPr>
          <p:cNvPr id="46" name="Parentesi quadra chiusa 45">
            <a:extLst>
              <a:ext uri="{FF2B5EF4-FFF2-40B4-BE49-F238E27FC236}">
                <a16:creationId xmlns:a16="http://schemas.microsoft.com/office/drawing/2014/main" id="{F7EF9D48-037B-FF2C-5E80-63F946666034}"/>
              </a:ext>
            </a:extLst>
          </p:cNvPr>
          <p:cNvSpPr/>
          <p:nvPr/>
        </p:nvSpPr>
        <p:spPr>
          <a:xfrm>
            <a:off x="6481108" y="4231122"/>
            <a:ext cx="347092" cy="1791398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A8C1E4A7-443C-7179-AF5F-2F2B3D116727}"/>
              </a:ext>
            </a:extLst>
          </p:cNvPr>
          <p:cNvSpPr/>
          <p:nvPr/>
        </p:nvSpPr>
        <p:spPr>
          <a:xfrm>
            <a:off x="6999847" y="4914868"/>
            <a:ext cx="709809" cy="3888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296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2592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115" name="Rettangolo con angoli arrotondati 114">
            <a:extLst>
              <a:ext uri="{FF2B5EF4-FFF2-40B4-BE49-F238E27FC236}">
                <a16:creationId xmlns:a16="http://schemas.microsoft.com/office/drawing/2014/main" id="{293436E4-DF00-8457-CE5E-2EB3F15B0C96}"/>
              </a:ext>
            </a:extLst>
          </p:cNvPr>
          <p:cNvSpPr/>
          <p:nvPr/>
        </p:nvSpPr>
        <p:spPr>
          <a:xfrm>
            <a:off x="408315" y="548748"/>
            <a:ext cx="6894929" cy="15199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Index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Tramite l’uso della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abbiamo creato l’indice del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nostro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Engine. Dai numerosi campi presenti dai diversi JSON visti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in precedenza abbiamo scelto i più rilevanti ed adatti a permettere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ricerche full-text rapide ed efficienti.</a:t>
            </a:r>
          </a:p>
        </p:txBody>
      </p:sp>
      <p:pic>
        <p:nvPicPr>
          <p:cNvPr id="117" name="Immagine 116">
            <a:extLst>
              <a:ext uri="{FF2B5EF4-FFF2-40B4-BE49-F238E27FC236}">
                <a16:creationId xmlns:a16="http://schemas.microsoft.com/office/drawing/2014/main" id="{8B682F05-7894-067B-301B-6A7BA3058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57" y="453233"/>
            <a:ext cx="4549198" cy="1739162"/>
          </a:xfrm>
          <a:prstGeom prst="rect">
            <a:avLst/>
          </a:prstGeom>
        </p:spPr>
      </p:pic>
      <p:sp>
        <p:nvSpPr>
          <p:cNvPr id="119" name="Rettangolo con angoli arrotondati 118">
            <a:extLst>
              <a:ext uri="{FF2B5EF4-FFF2-40B4-BE49-F238E27FC236}">
                <a16:creationId xmlns:a16="http://schemas.microsoft.com/office/drawing/2014/main" id="{0A3CA3C3-5E8B-373F-9AEC-D5B7C8AAF7BC}"/>
              </a:ext>
            </a:extLst>
          </p:cNvPr>
          <p:cNvSpPr/>
          <p:nvPr/>
        </p:nvSpPr>
        <p:spPr>
          <a:xfrm>
            <a:off x="1483348" y="2828643"/>
            <a:ext cx="8636507" cy="3243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Controller e models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Affinché l’interfaccia utente e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potessero comunicare è stato necessario creare un intermediario. Abbiamo quindi definito una classe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Controller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con l’obiettivo di:</a:t>
            </a:r>
          </a:p>
          <a:p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gestire l’input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dell’utente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costruire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di ricerca basate sul punto precedente</a:t>
            </a:r>
          </a:p>
          <a:p>
            <a:pPr marL="285750" indent="-285750">
              <a:buFontTx/>
              <a:buChar char="-"/>
            </a:pPr>
            <a:r>
              <a:rPr lang="it-IT" sz="1400" u="sng" dirty="0">
                <a:solidFill>
                  <a:schemeClr val="tx1"/>
                </a:solidFill>
                <a:latin typeface="Montserrat" panose="00000500000000000000" pitchFamily="2" charset="0"/>
              </a:rPr>
              <a:t>ricercare la query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appena generata all’interno dell’index e restituirne i risultati</a:t>
            </a:r>
          </a:p>
          <a:p>
            <a:pPr marL="285750" indent="-285750">
              <a:buFontTx/>
              <a:buChar char="-"/>
            </a:pP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La funzione di ricerca è stata definita all’interno della classe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IRModel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in modo tale da permettere il suo corretto funzionamento sia per il modello standard, basato sullo scoring definito dal </a:t>
            </a:r>
            <a:r>
              <a:rPr lang="it-IT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BM25F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(importato direttamente da </a:t>
            </a:r>
            <a:r>
              <a:rPr lang="it-IT" sz="1400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Whoosh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), sia per i modelli più avanzati implementati all’interno del progetto.</a:t>
            </a:r>
          </a:p>
        </p:txBody>
      </p:sp>
    </p:spTree>
    <p:extLst>
      <p:ext uri="{BB962C8B-B14F-4D97-AF65-F5344CB8AC3E}">
        <p14:creationId xmlns:p14="http://schemas.microsoft.com/office/powerpoint/2010/main" val="33408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44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3888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B36B8A1-DC8F-4FCD-34EF-28E24AFC13F1}"/>
              </a:ext>
            </a:extLst>
          </p:cNvPr>
          <p:cNvSpPr/>
          <p:nvPr/>
        </p:nvSpPr>
        <p:spPr>
          <a:xfrm>
            <a:off x="243658" y="307440"/>
            <a:ext cx="6989238" cy="2066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 err="1">
                <a:solidFill>
                  <a:schemeClr val="tx1"/>
                </a:solidFill>
                <a:latin typeface="Montserrat" panose="00000500000000000000" pitchFamily="2" charset="0"/>
              </a:rPr>
              <a:t>Graphical</a:t>
            </a:r>
            <a:r>
              <a:rPr lang="it-IT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 User Interface</a:t>
            </a:r>
            <a:r>
              <a:rPr lang="it-IT" b="1" dirty="0">
                <a:solidFill>
                  <a:schemeClr val="tx1"/>
                </a:solidFill>
                <a:latin typeface="Montserrat" panose="00000500000000000000" pitchFamily="2" charset="0"/>
              </a:rPr>
              <a:t> (GUI)</a:t>
            </a: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E’ stata realizzata un’interfaccia grafica user friendly per poter interagire con il </a:t>
            </a:r>
            <a:r>
              <a:rPr lang="it-IT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Search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Engine e ricercare i vari alloggi in base alle proprie preferenze e necessità.</a:t>
            </a:r>
            <a:b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</a:br>
            <a:endParaRPr lang="it-IT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Abbiamo impiegato la libreria Python </a:t>
            </a:r>
            <a:r>
              <a:rPr lang="it-IT" sz="1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CustomTkinter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 per realizzare ogni aspetto del front end.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DB7EEFC6-3238-9962-E7F9-D0E1EE35E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t="2410" r="2176" b="5674"/>
          <a:stretch/>
        </p:blipFill>
        <p:spPr>
          <a:xfrm>
            <a:off x="223541" y="2503885"/>
            <a:ext cx="7122732" cy="426177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43C25D7-E67E-E836-9186-554D81B1A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0" t="2937" r="2427" b="5788"/>
          <a:stretch/>
        </p:blipFill>
        <p:spPr>
          <a:xfrm>
            <a:off x="223541" y="2538763"/>
            <a:ext cx="7177873" cy="4247472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53FA6DA4-F668-6296-8187-12FE5DB63C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0" t="2813" r="2175" b="5886"/>
          <a:stretch/>
        </p:blipFill>
        <p:spPr>
          <a:xfrm>
            <a:off x="5011411" y="12534"/>
            <a:ext cx="7135317" cy="4236774"/>
          </a:xfrm>
          <a:prstGeom prst="rect">
            <a:avLst/>
          </a:prstGeom>
        </p:spPr>
      </p:pic>
      <p:sp>
        <p:nvSpPr>
          <p:cNvPr id="40" name="Freccia curva 39">
            <a:extLst>
              <a:ext uri="{FF2B5EF4-FFF2-40B4-BE49-F238E27FC236}">
                <a16:creationId xmlns:a16="http://schemas.microsoft.com/office/drawing/2014/main" id="{3E963541-537C-F493-E6C7-A22E4F2A8C9C}"/>
              </a:ext>
            </a:extLst>
          </p:cNvPr>
          <p:cNvSpPr/>
          <p:nvPr/>
        </p:nvSpPr>
        <p:spPr>
          <a:xfrm>
            <a:off x="4240840" y="1448398"/>
            <a:ext cx="764918" cy="1311310"/>
          </a:xfrm>
          <a:prstGeom prst="bentArrow">
            <a:avLst>
              <a:gd name="adj1" fmla="val 17370"/>
              <a:gd name="adj2" fmla="val 23728"/>
              <a:gd name="adj3" fmla="val 26272"/>
              <a:gd name="adj4" fmla="val 5973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Parentesi quadra chiusa 40">
            <a:extLst>
              <a:ext uri="{FF2B5EF4-FFF2-40B4-BE49-F238E27FC236}">
                <a16:creationId xmlns:a16="http://schemas.microsoft.com/office/drawing/2014/main" id="{5961D54A-0511-4F69-F19F-A3F65E2AEC47}"/>
              </a:ext>
            </a:extLst>
          </p:cNvPr>
          <p:cNvSpPr/>
          <p:nvPr/>
        </p:nvSpPr>
        <p:spPr>
          <a:xfrm rot="16200000">
            <a:off x="4230701" y="2395043"/>
            <a:ext cx="87222" cy="940435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9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2592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5184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A209D74-7EBE-0772-6DC9-03592DDB0804}"/>
              </a:ext>
            </a:extLst>
          </p:cNvPr>
          <p:cNvSpPr/>
          <p:nvPr/>
        </p:nvSpPr>
        <p:spPr>
          <a:xfrm>
            <a:off x="412669" y="667196"/>
            <a:ext cx="6590813" cy="52316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9FA35C-C603-EB35-93E1-EB0DD4930B5A}"/>
              </a:ext>
            </a:extLst>
          </p:cNvPr>
          <p:cNvSpPr txBox="1"/>
          <p:nvPr/>
        </p:nvSpPr>
        <p:spPr>
          <a:xfrm>
            <a:off x="659257" y="878146"/>
            <a:ext cx="616526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u="sng" dirty="0">
                <a:latin typeface="Montserrat" pitchFamily="2" charset="0"/>
              </a:rPr>
              <a:t>Sentiment Analysis</a:t>
            </a:r>
          </a:p>
          <a:p>
            <a:r>
              <a:rPr lang="it-IT" sz="1300" dirty="0">
                <a:latin typeface="Montserrat" pitchFamily="2" charset="0"/>
              </a:rPr>
              <a:t>Per implementare una analisi sui sentimenti è stato utilizzato un modello pre-allenato, ovvero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AutoModelForSequenceClassification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it-IT" sz="1300" dirty="0">
                <a:latin typeface="Montserrat" pitchFamily="2" charset="0"/>
              </a:rPr>
              <a:t>Ci ha permesso di estrarre le emozioni dalle recensioni sottoforma di vettore.</a:t>
            </a:r>
          </a:p>
          <a:p>
            <a:r>
              <a:rPr lang="it-IT" sz="1300" dirty="0">
                <a:latin typeface="Montserrat" pitchFamily="2" charset="0"/>
              </a:rPr>
              <a:t>Le emozioni estratte sono 7, sottoforma di vettore: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Disgust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Fear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Joy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Surprise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>
                <a:latin typeface="Montserrat" pitchFamily="2" charset="0"/>
              </a:rPr>
              <a:t>Anger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Neutral</a:t>
            </a:r>
            <a:endParaRPr lang="it-IT" sz="1300" dirty="0">
              <a:latin typeface="Montserrat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300" dirty="0" err="1">
                <a:latin typeface="Montserrat" pitchFamily="2" charset="0"/>
              </a:rPr>
              <a:t>Sadness</a:t>
            </a:r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Per ogni alloggio, è stata salvata la media dei valori delle emozioni e il numero di recensioni in un file binario (</a:t>
            </a:r>
            <a:r>
              <a:rPr lang="it-IT" sz="1300" dirty="0" err="1">
                <a:latin typeface="Montserrat" pitchFamily="2" charset="0"/>
              </a:rPr>
              <a:t>pickle</a:t>
            </a:r>
            <a:r>
              <a:rPr lang="it-IT" sz="1300" dirty="0">
                <a:latin typeface="Montserrat" pitchFamily="2" charset="0"/>
              </a:rPr>
              <a:t>). La somma dei valori rimane invariata (=1).</a:t>
            </a:r>
          </a:p>
          <a:p>
            <a:r>
              <a:rPr lang="it-IT" sz="1300" dirty="0">
                <a:latin typeface="Montserrat" pitchFamily="2" charset="0"/>
              </a:rPr>
              <a:t>E’ possibile ‘inserire’ sentimenti nella query tramite </a:t>
            </a:r>
            <a:r>
              <a:rPr lang="it-IT" sz="1300" dirty="0" err="1">
                <a:latin typeface="Montserrat" pitchFamily="2" charset="0"/>
              </a:rPr>
              <a:t>checkbox</a:t>
            </a:r>
            <a:r>
              <a:rPr lang="it-IT" sz="1300" dirty="0">
                <a:latin typeface="Montserrat" pitchFamily="2" charset="0"/>
              </a:rPr>
              <a:t>, creando così un vettore di 0 e 1 in base alla selezione.</a:t>
            </a:r>
          </a:p>
          <a:p>
            <a:endParaRPr lang="it-IT" sz="1300" dirty="0">
              <a:latin typeface="Montserrat" pitchFamily="2" charset="0"/>
            </a:endParaRPr>
          </a:p>
          <a:p>
            <a:r>
              <a:rPr lang="it-IT" sz="1300" dirty="0">
                <a:latin typeface="Montserrat" pitchFamily="2" charset="0"/>
              </a:rPr>
              <a:t>E’ così possibile calcolare la similarità coseno tra il vettore della query e quelli dei documenti, precedentemente salvati, per restituire quelli più affini.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8829A95-6056-FA4B-3454-09A7D9B1A49C}"/>
              </a:ext>
            </a:extLst>
          </p:cNvPr>
          <p:cNvGrpSpPr/>
          <p:nvPr/>
        </p:nvGrpSpPr>
        <p:grpSpPr>
          <a:xfrm>
            <a:off x="7118561" y="642062"/>
            <a:ext cx="4660770" cy="5387670"/>
            <a:chOff x="7118561" y="642062"/>
            <a:chExt cx="4660770" cy="5387670"/>
          </a:xfrm>
        </p:grpSpPr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B99AD7AB-AAF6-D6E0-581A-32758F283391}"/>
                </a:ext>
              </a:extLst>
            </p:cNvPr>
            <p:cNvSpPr/>
            <p:nvPr/>
          </p:nvSpPr>
          <p:spPr>
            <a:xfrm>
              <a:off x="7118561" y="642062"/>
              <a:ext cx="4660770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DCC9B8AA-0758-8D5F-C607-345D9CC2A41E}"/>
                </a:ext>
              </a:extLst>
            </p:cNvPr>
            <p:cNvSpPr/>
            <p:nvPr/>
          </p:nvSpPr>
          <p:spPr>
            <a:xfrm>
              <a:off x="7138587" y="3331055"/>
              <a:ext cx="4640744" cy="257805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shade val="15000"/>
                </a:schemeClr>
              </a:solidFill>
            </a:ln>
            <a:effectLst>
              <a:glow rad="76200">
                <a:srgbClr val="E99395"/>
              </a:glow>
              <a:outerShdw blurRad="50800" dist="50800" dir="5400000" algn="ctr" rotWithShape="0">
                <a:srgbClr val="E99395">
                  <a:alpha val="43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  <a:p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22A1C18A-130E-F7CD-BED5-708DB4563F6F}"/>
                </a:ext>
              </a:extLst>
            </p:cNvPr>
            <p:cNvSpPr txBox="1"/>
            <p:nvPr/>
          </p:nvSpPr>
          <p:spPr>
            <a:xfrm>
              <a:off x="7268298" y="825988"/>
              <a:ext cx="4368533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SentimentModelWA</a:t>
              </a:r>
              <a:r>
                <a:rPr lang="it-IT" b="1" u="sng" dirty="0">
                  <a:latin typeface="Montserrat" pitchFamily="2" charset="0"/>
                </a:rPr>
                <a:t> </a:t>
              </a:r>
              <a:r>
                <a:rPr lang="it-IT" b="1" u="sng" dirty="0">
                  <a:latin typeface="Montserrat" pitchFamily="2" charset="0"/>
                  <a:sym typeface="Wingdings" panose="05000000000000000000" pitchFamily="2" charset="2"/>
                </a:rPr>
                <a:t> </a:t>
              </a:r>
              <a:r>
                <a:rPr lang="it-IT" b="1" u="sng" dirty="0">
                  <a:latin typeface="Montserrat" pitchFamily="2" charset="0"/>
                </a:rPr>
                <a:t>BM25F</a:t>
              </a:r>
            </a:p>
            <a:p>
              <a:r>
                <a:rPr lang="it-IT" sz="1400" dirty="0">
                  <a:latin typeface="Montserrat" pitchFamily="2" charset="0"/>
                </a:rPr>
                <a:t>Modello che fa una media pesata (70-30) tra lo score restituito dal modello di Full-Text </a:t>
              </a:r>
              <a:r>
                <a:rPr lang="it-IT" sz="1400" dirty="0" err="1">
                  <a:latin typeface="Montserrat" pitchFamily="2" charset="0"/>
                </a:rPr>
                <a:t>Search</a:t>
              </a:r>
              <a:r>
                <a:rPr lang="it-IT" sz="1400" dirty="0">
                  <a:latin typeface="Montserrat" pitchFamily="2" charset="0"/>
                </a:rPr>
                <a:t> e il valore restituito dalla similarità coseno sui sentimenti.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sz="1400" dirty="0">
                <a:latin typeface="Montserrat" pitchFamily="2" charset="0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4D86552D-31C1-F9A7-3F9B-871D82B26BCD}"/>
                </a:ext>
              </a:extLst>
            </p:cNvPr>
            <p:cNvSpPr txBox="1"/>
            <p:nvPr/>
          </p:nvSpPr>
          <p:spPr>
            <a:xfrm>
              <a:off x="7350295" y="3444409"/>
              <a:ext cx="41797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u="sng" dirty="0" err="1">
                  <a:latin typeface="Montserrat" pitchFamily="2" charset="0"/>
                </a:rPr>
                <a:t>SentimentModelARWA</a:t>
              </a:r>
              <a:r>
                <a:rPr lang="it-IT" b="1" u="sng" dirty="0">
                  <a:latin typeface="Montserrat" pitchFamily="2" charset="0"/>
                </a:rPr>
                <a:t> </a:t>
              </a:r>
            </a:p>
            <a:p>
              <a:r>
                <a:rPr lang="it-IT" sz="1400" dirty="0">
                  <a:latin typeface="Montserrat" pitchFamily="2" charset="0"/>
                </a:rPr>
                <a:t>Modello che eredita dal precedente e differisce premiando i documenti con più recensioni.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La media pesata tiene quindi conto anche del numero di recensioni (70-20-10).</a:t>
              </a:r>
            </a:p>
            <a:p>
              <a:endParaRPr lang="it-IT" sz="1400" dirty="0">
                <a:latin typeface="Montserrat" pitchFamily="2" charset="0"/>
              </a:endParaRPr>
            </a:p>
            <a:p>
              <a:r>
                <a:rPr lang="it-IT" sz="1400" dirty="0">
                  <a:latin typeface="Montserrat" pitchFamily="2" charset="0"/>
                </a:rPr>
                <a:t>E’ stata necessaria una normalizzazione degli score restituiti dal metodo </a:t>
              </a:r>
              <a:r>
                <a:rPr lang="it-IT" sz="1400" dirty="0" err="1">
                  <a:latin typeface="Montserrat" pitchFamily="2" charset="0"/>
                </a:rPr>
                <a:t>final</a:t>
              </a:r>
              <a:r>
                <a:rPr lang="it-IT" sz="1400" dirty="0">
                  <a:latin typeface="Montserrat" pitchFamily="2" charset="0"/>
                </a:rPr>
                <a:t>().</a:t>
              </a:r>
            </a:p>
            <a:p>
              <a:endParaRPr lang="it-IT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75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32400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64800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85E93C9E-51D9-0776-B01D-829A4064AC21}"/>
              </a:ext>
            </a:extLst>
          </p:cNvPr>
          <p:cNvSpPr/>
          <p:nvPr/>
        </p:nvSpPr>
        <p:spPr>
          <a:xfrm>
            <a:off x="438676" y="1098446"/>
            <a:ext cx="6590813" cy="442817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5E56775-4394-9277-19A8-F8BDB3CC9B74}"/>
              </a:ext>
            </a:extLst>
          </p:cNvPr>
          <p:cNvSpPr txBox="1"/>
          <p:nvPr/>
        </p:nvSpPr>
        <p:spPr>
          <a:xfrm>
            <a:off x="800015" y="1381509"/>
            <a:ext cx="58461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Word2Vec</a:t>
            </a:r>
          </a:p>
          <a:p>
            <a:r>
              <a:rPr lang="it-IT" sz="1400" dirty="0">
                <a:latin typeface="Montserrat" pitchFamily="2" charset="0"/>
              </a:rPr>
              <a:t>E’ stato implementato un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Doc2Vec</a:t>
            </a:r>
            <a:r>
              <a:rPr lang="it-IT" sz="1400" dirty="0">
                <a:latin typeface="Montserrat" pitchFamily="2" charset="0"/>
              </a:rPr>
              <a:t>, messo a disposizione dalla libreria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</a:t>
            </a:r>
            <a:r>
              <a:rPr lang="it-IT" sz="1400" dirty="0">
                <a:latin typeface="Montserrat" pitchFamily="2" charset="0"/>
              </a:rPr>
              <a:t>, e ci ha permesso di calcolare un vettore per ogni documento.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Abbiamo </a:t>
            </a:r>
            <a:r>
              <a:rPr lang="it-IT" sz="1400" dirty="0" err="1">
                <a:latin typeface="Montserrat" pitchFamily="2" charset="0"/>
              </a:rPr>
              <a:t>preallenato</a:t>
            </a:r>
            <a:r>
              <a:rPr lang="it-IT" sz="1400" dirty="0">
                <a:latin typeface="Montserrat" pitchFamily="2" charset="0"/>
              </a:rPr>
              <a:t> il modello sul nostro dataset con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</a:t>
            </a:r>
            <a:r>
              <a:rPr lang="it-IT" sz="1400" dirty="0">
                <a:latin typeface="Montserrat" pitchFamily="2" charset="0"/>
              </a:rPr>
              <a:t>.</a:t>
            </a:r>
          </a:p>
          <a:p>
            <a:endParaRPr lang="it-IT" sz="1400" dirty="0">
              <a:latin typeface="Montserrat" pitchFamily="2" charset="0"/>
            </a:endParaRPr>
          </a:p>
          <a:p>
            <a:r>
              <a:rPr lang="it-IT" sz="1400" dirty="0">
                <a:latin typeface="Montserrat" pitchFamily="2" charset="0"/>
              </a:rPr>
              <a:t>In seguito, come per la sentiment </a:t>
            </a:r>
            <a:r>
              <a:rPr lang="it-IT" sz="1400" dirty="0" err="1">
                <a:latin typeface="Montserrat" pitchFamily="2" charset="0"/>
              </a:rPr>
              <a:t>analysis</a:t>
            </a:r>
            <a:r>
              <a:rPr lang="it-IT" sz="1400" dirty="0">
                <a:latin typeface="Montserrat" pitchFamily="2" charset="0"/>
              </a:rPr>
              <a:t>, abbiamo creato un file contenente tutti i vettori del modello, estraendoli con il metodo 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.dv() 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Questo ci ha permesso poi di calcolare la similarità coseno tra i vettori degli alloggi e quello della query.</a:t>
            </a:r>
          </a:p>
          <a:p>
            <a:endParaRPr lang="it-IT" sz="1400" dirty="0">
              <a:latin typeface="Montserrat" pitchFamily="2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Nello specifico la query subisce un processo di </a:t>
            </a:r>
            <a:r>
              <a:rPr lang="it-IT" sz="1400" dirty="0" err="1">
                <a:latin typeface="Montserrat" pitchFamily="2" charset="0"/>
                <a:cs typeface="Courier New" panose="02070309020205020404" pitchFamily="49" charset="0"/>
              </a:rPr>
              <a:t>tokenizzazione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, lo stesso dei documenti,  e trasformata in vettore tramite il metodo 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infer_vector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dirty="0">
                <a:latin typeface="Montserrat" pitchFamily="2" charset="0"/>
                <a:cs typeface="Courier New" panose="02070309020205020404" pitchFamily="49" charset="0"/>
              </a:rPr>
              <a:t>del modello Doc2Vec.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3554AC-8E38-BD13-F47C-009C2BEEA262}"/>
              </a:ext>
            </a:extLst>
          </p:cNvPr>
          <p:cNvSpPr/>
          <p:nvPr/>
        </p:nvSpPr>
        <p:spPr>
          <a:xfrm>
            <a:off x="7308871" y="3173042"/>
            <a:ext cx="4489044" cy="23535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8B2115B-4F54-3CC8-2F92-D1386886478A}"/>
              </a:ext>
            </a:extLst>
          </p:cNvPr>
          <p:cNvSpPr txBox="1"/>
          <p:nvPr/>
        </p:nvSpPr>
        <p:spPr>
          <a:xfrm>
            <a:off x="7477984" y="3339979"/>
            <a:ext cx="4158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latin typeface="Montserrat" pitchFamily="2" charset="0"/>
              </a:rPr>
              <a:t>Doc2VecModel </a:t>
            </a:r>
            <a:r>
              <a:rPr lang="it-IT" b="1" u="sng" dirty="0">
                <a:latin typeface="Montserrat" pitchFamily="2" charset="0"/>
                <a:sym typeface="Wingdings" panose="05000000000000000000" pitchFamily="2" charset="2"/>
              </a:rPr>
              <a:t> BM25F</a:t>
            </a:r>
          </a:p>
          <a:p>
            <a:r>
              <a:rPr lang="it-IT" sz="1400" dirty="0">
                <a:latin typeface="Montserrat" pitchFamily="2" charset="0"/>
              </a:rPr>
              <a:t>Modello che attribuisce uno score ai documenti basandosi sullo score ottenuto dal modello di Doc2Vec.</a:t>
            </a:r>
          </a:p>
          <a:p>
            <a:endParaRPr lang="it-IT" sz="1400" dirty="0">
              <a:latin typeface="Montserrat" pitchFamily="2" charset="0"/>
            </a:endParaRPr>
          </a:p>
          <a:p>
            <a:endParaRPr lang="it-IT" sz="1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2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755355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8" y="279089"/>
            <a:ext cx="6386555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u="sng" dirty="0" err="1">
                <a:solidFill>
                  <a:schemeClr val="tx1"/>
                </a:solidFill>
              </a:rPr>
              <a:t>Benchmarks</a:t>
            </a:r>
            <a:endParaRPr lang="it-IT" b="1" u="sng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Setup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Evaluation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verranno calcolate e confrontate varie metriche di valutazione delle prestazioni dei modelli di ranking per una specifica query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(o per tutte le query). 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</a:rPr>
              <a:t>Metriche:</a:t>
            </a:r>
          </a:p>
          <a:p>
            <a:r>
              <a:rPr lang="it-IT" dirty="0">
                <a:solidFill>
                  <a:schemeClr val="tx1"/>
                </a:solidFill>
              </a:rPr>
              <a:t>Tramite le funzioni definite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functions.py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solidFill>
                  <a:schemeClr val="tx1"/>
                </a:solidFill>
              </a:rPr>
              <a:t>sono state calcolate le seguenti metriche e graficate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solidFill>
                  <a:schemeClr val="tx1"/>
                </a:solidFill>
              </a:rPr>
              <a:t>1.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2.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3. </a:t>
            </a:r>
            <a:r>
              <a:rPr lang="it-IT" dirty="0" err="1">
                <a:solidFill>
                  <a:schemeClr val="tx1"/>
                </a:solidFill>
              </a:rPr>
              <a:t>Interpolated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(IAP)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4.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5.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</a:t>
            </a:r>
            <a:r>
              <a:rPr lang="it-IT" dirty="0" err="1">
                <a:solidFill>
                  <a:schemeClr val="tx1"/>
                </a:solidFill>
              </a:rPr>
              <a:t>Comparison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between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two</a:t>
            </a:r>
            <a:r>
              <a:rPr lang="it-IT" dirty="0">
                <a:solidFill>
                  <a:schemeClr val="tx1"/>
                </a:solidFill>
              </a:rPr>
              <a:t> models</a:t>
            </a:r>
          </a:p>
          <a:p>
            <a:r>
              <a:rPr lang="it-IT" dirty="0">
                <a:solidFill>
                  <a:schemeClr val="tx1"/>
                </a:solidFill>
              </a:rPr>
              <a:t>6. Mean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(MAP)</a:t>
            </a:r>
          </a:p>
          <a:p>
            <a:r>
              <a:rPr lang="it-IT" dirty="0">
                <a:solidFill>
                  <a:schemeClr val="tx1"/>
                </a:solidFill>
              </a:rPr>
              <a:t>7. </a:t>
            </a:r>
            <a:r>
              <a:rPr lang="it-IT" dirty="0" err="1">
                <a:solidFill>
                  <a:schemeClr val="tx1"/>
                </a:solidFill>
              </a:rPr>
              <a:t>F-Measure</a:t>
            </a:r>
            <a:r>
              <a:rPr lang="it-IT" dirty="0">
                <a:solidFill>
                  <a:schemeClr val="tx1"/>
                </a:solidFill>
              </a:rPr>
              <a:t> &amp; E-</a:t>
            </a:r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230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6768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1755355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132D139-658D-C841-96B7-910D648ACE11}"/>
              </a:ext>
            </a:extLst>
          </p:cNvPr>
          <p:cNvSpPr/>
          <p:nvPr/>
        </p:nvSpPr>
        <p:spPr>
          <a:xfrm>
            <a:off x="412668" y="279089"/>
            <a:ext cx="6386555" cy="2563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u="sng" dirty="0" err="1">
                <a:solidFill>
                  <a:schemeClr val="tx1"/>
                </a:solidFill>
              </a:rPr>
              <a:t>Benchmarks</a:t>
            </a:r>
            <a:endParaRPr lang="it-IT" b="1" u="sng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Divisa in due fasi: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Setup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una volta importate le librerie necessarie e 10 query disponibili, viene selezionata una query su cui effettuare alcuni benchmark nella fase successiva.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Evaluation </a:t>
            </a:r>
            <a:r>
              <a:rPr lang="it-IT" i="1" dirty="0" err="1">
                <a:solidFill>
                  <a:schemeClr val="tx1"/>
                </a:solidFill>
              </a:rPr>
              <a:t>Phase</a:t>
            </a:r>
            <a:r>
              <a:rPr lang="it-IT" dirty="0">
                <a:solidFill>
                  <a:schemeClr val="tx1"/>
                </a:solidFill>
              </a:rPr>
              <a:t>: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verranno calcolate e confrontate varie metriche di valutazione delle prestazioni dei modelli di ranking per una specifica query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(o per tutte le query). 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AFBC66A-46BB-963F-ECB1-B55EC27DEB06}"/>
              </a:ext>
            </a:extLst>
          </p:cNvPr>
          <p:cNvSpPr/>
          <p:nvPr/>
        </p:nvSpPr>
        <p:spPr>
          <a:xfrm>
            <a:off x="361337" y="3020406"/>
            <a:ext cx="6488344" cy="34662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u="sng" dirty="0">
                <a:solidFill>
                  <a:schemeClr val="tx1"/>
                </a:solidFill>
              </a:rPr>
              <a:t>Metriche:</a:t>
            </a:r>
          </a:p>
          <a:p>
            <a:r>
              <a:rPr lang="it-IT" dirty="0">
                <a:solidFill>
                  <a:schemeClr val="tx1"/>
                </a:solidFill>
              </a:rPr>
              <a:t>Tramite le funzioni definite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functions.py</a:t>
            </a:r>
            <a:r>
              <a:rPr lang="it-IT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solidFill>
                  <a:schemeClr val="tx1"/>
                </a:solidFill>
              </a:rPr>
              <a:t>sono state calcolate le seguenti metriche e graficate nel file </a:t>
            </a:r>
            <a:r>
              <a:rPr lang="it-IT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benchmarks.ipynb</a:t>
            </a:r>
            <a:endParaRPr lang="it-IT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solidFill>
                  <a:schemeClr val="tx1"/>
                </a:solidFill>
              </a:rPr>
              <a:t>1.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2.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3. </a:t>
            </a:r>
            <a:r>
              <a:rPr lang="it-IT" dirty="0" err="1">
                <a:solidFill>
                  <a:schemeClr val="tx1"/>
                </a:solidFill>
              </a:rPr>
              <a:t>Interpolated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(IAP) </a:t>
            </a:r>
            <a:r>
              <a:rPr lang="it-IT" dirty="0" err="1">
                <a:solidFill>
                  <a:schemeClr val="tx1"/>
                </a:solidFill>
              </a:rPr>
              <a:t>at</a:t>
            </a:r>
            <a:r>
              <a:rPr lang="it-IT" dirty="0">
                <a:solidFill>
                  <a:schemeClr val="tx1"/>
                </a:solidFill>
              </a:rPr>
              <a:t> Standard Recall </a:t>
            </a:r>
            <a:r>
              <a:rPr lang="it-IT" dirty="0" err="1">
                <a:solidFill>
                  <a:schemeClr val="tx1"/>
                </a:solidFill>
              </a:rPr>
              <a:t>Levels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4.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r>
              <a:rPr lang="it-IT" dirty="0">
                <a:solidFill>
                  <a:schemeClr val="tx1"/>
                </a:solidFill>
              </a:rPr>
              <a:t>5. </a:t>
            </a:r>
            <a:r>
              <a:rPr lang="it-IT" dirty="0" err="1">
                <a:solidFill>
                  <a:schemeClr val="tx1"/>
                </a:solidFill>
              </a:rPr>
              <a:t>R</a:t>
            </a:r>
            <a:r>
              <a:rPr lang="it-IT" dirty="0">
                <a:solidFill>
                  <a:schemeClr val="tx1"/>
                </a:solidFill>
              </a:rPr>
              <a:t>-Precision </a:t>
            </a:r>
            <a:r>
              <a:rPr lang="it-IT" dirty="0" err="1">
                <a:solidFill>
                  <a:schemeClr val="tx1"/>
                </a:solidFill>
              </a:rPr>
              <a:t>Comparison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between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two</a:t>
            </a:r>
            <a:r>
              <a:rPr lang="it-IT" dirty="0">
                <a:solidFill>
                  <a:schemeClr val="tx1"/>
                </a:solidFill>
              </a:rPr>
              <a:t> models</a:t>
            </a:r>
          </a:p>
          <a:p>
            <a:r>
              <a:rPr lang="it-IT" dirty="0">
                <a:solidFill>
                  <a:schemeClr val="tx1"/>
                </a:solidFill>
              </a:rPr>
              <a:t>6. Mean </a:t>
            </a:r>
            <a:r>
              <a:rPr lang="it-IT" dirty="0" err="1">
                <a:solidFill>
                  <a:schemeClr val="tx1"/>
                </a:solidFill>
              </a:rPr>
              <a:t>Average</a:t>
            </a:r>
            <a:r>
              <a:rPr lang="it-IT" dirty="0">
                <a:solidFill>
                  <a:schemeClr val="tx1"/>
                </a:solidFill>
              </a:rPr>
              <a:t> Precision (MAP)</a:t>
            </a:r>
          </a:p>
          <a:p>
            <a:r>
              <a:rPr lang="it-IT" dirty="0">
                <a:solidFill>
                  <a:schemeClr val="tx1"/>
                </a:solidFill>
              </a:rPr>
              <a:t>7. </a:t>
            </a:r>
            <a:r>
              <a:rPr lang="it-IT" dirty="0" err="1">
                <a:solidFill>
                  <a:schemeClr val="tx1"/>
                </a:solidFill>
              </a:rPr>
              <a:t>F-Measure</a:t>
            </a:r>
            <a:r>
              <a:rPr lang="it-IT" dirty="0">
                <a:solidFill>
                  <a:schemeClr val="tx1"/>
                </a:solidFill>
              </a:rPr>
              <a:t> &amp; E-</a:t>
            </a:r>
            <a:r>
              <a:rPr lang="it-IT" dirty="0" err="1">
                <a:solidFill>
                  <a:schemeClr val="tx1"/>
                </a:solidFill>
              </a:rPr>
              <a:t>Measure</a:t>
            </a:r>
            <a:r>
              <a:rPr lang="it-IT" dirty="0">
                <a:solidFill>
                  <a:schemeClr val="tx1"/>
                </a:solidFill>
              </a:rPr>
              <a:t> for query </a:t>
            </a:r>
            <a:r>
              <a:rPr lang="it-IT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6DFA2D9-9BEE-8F72-4E61-343ED5F9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76" y="260768"/>
            <a:ext cx="4461584" cy="3657944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B1CF9708-F16C-8267-3884-ACBDFCA62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649" y="4313884"/>
            <a:ext cx="7772400" cy="2235609"/>
          </a:xfrm>
          <a:prstGeom prst="rect">
            <a:avLst/>
          </a:prstGeom>
        </p:spPr>
      </p:pic>
      <p:sp>
        <p:nvSpPr>
          <p:cNvPr id="36" name="Cornice 35">
            <a:extLst>
              <a:ext uri="{FF2B5EF4-FFF2-40B4-BE49-F238E27FC236}">
                <a16:creationId xmlns:a16="http://schemas.microsoft.com/office/drawing/2014/main" id="{FF552954-A8E7-F198-5C82-9276C62A3AF7}"/>
              </a:ext>
            </a:extLst>
          </p:cNvPr>
          <p:cNvSpPr/>
          <p:nvPr/>
        </p:nvSpPr>
        <p:spPr>
          <a:xfrm>
            <a:off x="3200400" y="2192259"/>
            <a:ext cx="914400" cy="413781"/>
          </a:xfrm>
          <a:prstGeom prst="fram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reccia curva 38">
            <a:extLst>
              <a:ext uri="{FF2B5EF4-FFF2-40B4-BE49-F238E27FC236}">
                <a16:creationId xmlns:a16="http://schemas.microsoft.com/office/drawing/2014/main" id="{EEBBA032-FBAF-97C5-10DA-23AEA9F50900}"/>
              </a:ext>
            </a:extLst>
          </p:cNvPr>
          <p:cNvSpPr/>
          <p:nvPr/>
        </p:nvSpPr>
        <p:spPr>
          <a:xfrm>
            <a:off x="3581915" y="1388105"/>
            <a:ext cx="4046361" cy="804786"/>
          </a:xfrm>
          <a:prstGeom prst="bentArrow">
            <a:avLst>
              <a:gd name="adj1" fmla="val 17370"/>
              <a:gd name="adj2" fmla="val 22592"/>
              <a:gd name="adj3" fmla="val 26272"/>
              <a:gd name="adj4" fmla="val 5256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ccia curva 39">
            <a:extLst>
              <a:ext uri="{FF2B5EF4-FFF2-40B4-BE49-F238E27FC236}">
                <a16:creationId xmlns:a16="http://schemas.microsoft.com/office/drawing/2014/main" id="{5230D21C-A2D9-2DC5-D9FE-D5106250503C}"/>
              </a:ext>
            </a:extLst>
          </p:cNvPr>
          <p:cNvSpPr/>
          <p:nvPr/>
        </p:nvSpPr>
        <p:spPr>
          <a:xfrm flipV="1">
            <a:off x="3581915" y="2598848"/>
            <a:ext cx="796652" cy="2984856"/>
          </a:xfrm>
          <a:prstGeom prst="bentArrow">
            <a:avLst>
              <a:gd name="adj1" fmla="val 17370"/>
              <a:gd name="adj2" fmla="val 24296"/>
              <a:gd name="adj3" fmla="val 26272"/>
              <a:gd name="adj4" fmla="val 3665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45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o 79">
            <a:extLst>
              <a:ext uri="{FF2B5EF4-FFF2-40B4-BE49-F238E27FC236}">
                <a16:creationId xmlns:a16="http://schemas.microsoft.com/office/drawing/2014/main" id="{47E31FF0-CD81-BC3F-9984-8AD85CD5B980}"/>
              </a:ext>
            </a:extLst>
          </p:cNvPr>
          <p:cNvGrpSpPr/>
          <p:nvPr/>
        </p:nvGrpSpPr>
        <p:grpSpPr>
          <a:xfrm>
            <a:off x="0" y="-1915200"/>
            <a:ext cx="11899331" cy="20854829"/>
            <a:chOff x="-51333" y="-556654"/>
            <a:chExt cx="11899331" cy="20854829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21A9AAA-888B-EA27-A6BA-6FDA287F448B}"/>
                </a:ext>
              </a:extLst>
            </p:cNvPr>
            <p:cNvGrpSpPr/>
            <p:nvPr/>
          </p:nvGrpSpPr>
          <p:grpSpPr>
            <a:xfrm>
              <a:off x="0" y="-556654"/>
              <a:ext cx="11847998" cy="10373917"/>
              <a:chOff x="25337" y="-626602"/>
              <a:chExt cx="11847998" cy="10373917"/>
            </a:xfrm>
          </p:grpSpPr>
          <p:pic>
            <p:nvPicPr>
              <p:cNvPr id="3" name="Immagine 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1B8AD9E-BCE3-D3DE-FE48-B7AEAE97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4" name="Immagine 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3F75B88-D1C6-1C79-EA4C-C261D6A33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" name="Immagine 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4EA955E-43E6-8789-326C-98639194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" name="Immagine 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0DC4852-E3B8-2957-3E90-100BC29E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" name="Immagine 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7BA1134-62DB-1314-B4C8-5904D7440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8" name="Immagine 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A35276A-C887-0994-3EA3-CBDE35B8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9" name="Immagine 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46C2B3C-DAEC-E7EC-E3B5-7476BCE4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0" name="Immagine 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D06D2C2-36EB-06BE-76E9-8C9F38660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318034-C12A-F95D-47B1-F8FF96479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2" name="Immagine 1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9B74E3E-CB34-22ED-4B00-6BC1D430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1FDD737-FB77-4596-883F-C7361AEA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4" name="Immagine 1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B5B043C-F4C2-409C-364B-3CAF906C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94C148D-71A2-E354-E86B-0887BCA8D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FABE96A-CB00-9269-767E-D32E54C0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8D8C54E-04B2-54E3-CDAF-00697E6FC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0371C85-A430-F85D-E4FD-CF4473B5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735448D-BA93-CD24-76EF-EABFF7C7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0" name="Immagine 1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F58E19C-ADEC-4E8E-B7DE-795A26A2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04347ED-BD3C-15C1-7F9B-D6FE8691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0CFF237-F322-D885-544C-DE7ACA8DF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CAA0774-00A2-65FB-CDC9-09D6955F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491409-6148-4C13-ACF6-BE6A5780D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BDBC968-32D7-AB31-7770-F403BBE97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21B1D18-1708-E978-47B5-411F4F30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A5E2ECF-3BDC-346E-6000-A4DC39377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17D8759-5372-A6B7-14C2-F15449348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A8FA9FC1-8EB8-2545-8FD3-66EC5E40B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05D5D63B-2CC4-7226-CF52-C21665B8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E4EAEA6F-5A2D-AB16-C90D-A8564E197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43071FB6-F7AA-206C-7326-41BC003A0561}"/>
                </a:ext>
              </a:extLst>
            </p:cNvPr>
            <p:cNvGrpSpPr/>
            <p:nvPr/>
          </p:nvGrpSpPr>
          <p:grpSpPr>
            <a:xfrm>
              <a:off x="-51333" y="9924258"/>
              <a:ext cx="11847998" cy="10373917"/>
              <a:chOff x="25337" y="-626602"/>
              <a:chExt cx="11847998" cy="10373917"/>
            </a:xfrm>
          </p:grpSpPr>
          <p:pic>
            <p:nvPicPr>
              <p:cNvPr id="51" name="Immagine 5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26F8579-93F4-CFEB-9693-4F1ECF165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6015" y="73697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2" name="Immagine 5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5AA8EAE-25B6-0F23-A658-DC22D9F93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7055">
                <a:off x="2858850" y="221321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3" name="Immagine 5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26331D0-F854-0C7E-F356-54ED5BC29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158">
                <a:off x="3712281" y="3748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4" name="Immagine 5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C157B1-D2DF-2111-25EC-7EE5AA36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5947">
                <a:off x="316174" y="232880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5" name="Immagine 5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B232955-99AF-6AAC-B672-2FB1679A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480906">
                <a:off x="1457352" y="342900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6" name="Immagine 5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E6C0950-17BF-F7FB-428C-47D98ED6E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14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7" name="Immagine 5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AB0C54-5EF3-709C-67C4-F843620E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784" y="477514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DE5ABFE4-1A60-A14C-2C3E-B5E40846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5185" y="251024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59" name="Immagine 5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3C1815B7-7B1B-1E0A-4ED2-791EF7B8E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2383" y="453778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19426FA-4F3B-7C92-8012-4A02D41E4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820">
                <a:off x="11150660" y="2718387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1" name="Immagine 6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E070434-D76D-E2D4-D205-27195F1E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6262">
                <a:off x="9032704" y="3040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756AE3F-D9EB-ADA1-27D6-507A7CEA6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315" y="986166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3" name="Immagine 6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D29B21A-D753-A528-4164-3FD11E7F1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290" y="296521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4" name="Immagine 6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15A266BD-4979-2DF9-5D3C-DE2975C2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138166">
                <a:off x="10935379" y="29126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5" name="Immagine 6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72F943F9-4BBB-0756-9467-7FEE0B1F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43254">
                <a:off x="10545802" y="558908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6" name="Immagine 6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F5395DF-D33E-9EF7-9376-2265446F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22323">
                <a:off x="7146523" y="5215719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7" name="Immagine 6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AD09EAA-7CF5-87DD-AB9A-5025E8FB5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4865" y="-626602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8" name="Immagine 6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FB443FEE-2D11-D468-0332-FB2A674D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87287">
                <a:off x="5113527" y="646946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69" name="Immagine 6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9BB67FBB-3AFD-FB82-395A-BAE8BC1E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55810">
                <a:off x="6690751" y="7884964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0" name="Immagine 69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26F114A-04C7-E982-D3D4-3E99D7DF0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58492">
                <a:off x="1698789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1" name="Immagine 70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55CC045-35D7-F676-8282-8D43D395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77">
                <a:off x="8423860" y="724653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2" name="Immagine 71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61A196F6-0294-03EB-C7C6-A65F9E92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3516">
                <a:off x="10907139" y="763507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3" name="Immagine 72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314CA86-83ED-E819-EA04-1BB66FF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533" y="8023605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4" name="Immagine 73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43E559E4-EABB-86F8-9E5C-AD5EAFAC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52" y="4132050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5" name="Immagine 74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CD31F64F-2674-3EFE-8A9B-F23A5E4C0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7" y="810363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6" name="Immagine 75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55BE683C-4672-32DE-A314-481ACCC4B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28431">
                <a:off x="2584788" y="8997443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7" name="Immagine 76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2C0EC29A-7661-FCF6-5FE3-0BB9FEAA8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095926">
                <a:off x="9265114" y="855382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8" name="Immagine 77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814C9955-F6CE-3BDE-7343-31516BEC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99324">
                <a:off x="2100683" y="-626601"/>
                <a:ext cx="722675" cy="777070"/>
              </a:xfrm>
              <a:prstGeom prst="rect">
                <a:avLst/>
              </a:prstGeom>
            </p:spPr>
          </p:pic>
          <p:pic>
            <p:nvPicPr>
              <p:cNvPr id="79" name="Immagine 78" descr="Immagine che contiene Elementi grafici, simbolo, Carattere, Policromia&#10;&#10;Descrizione generata automaticamente">
                <a:extLst>
                  <a:ext uri="{FF2B5EF4-FFF2-40B4-BE49-F238E27FC236}">
                    <a16:creationId xmlns:a16="http://schemas.microsoft.com/office/drawing/2014/main" id="{B0EEB0BE-C0B8-447A-4C70-759828CC2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06781">
                <a:off x="9471735" y="-493284"/>
                <a:ext cx="722675" cy="777070"/>
              </a:xfrm>
              <a:prstGeom prst="rect">
                <a:avLst/>
              </a:prstGeom>
            </p:spPr>
          </p:pic>
        </p:grpSp>
      </p:grp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CBEE80A8-C8D9-F9F2-7FEE-D14F80264D50}"/>
              </a:ext>
            </a:extLst>
          </p:cNvPr>
          <p:cNvGrpSpPr/>
          <p:nvPr/>
        </p:nvGrpSpPr>
        <p:grpSpPr>
          <a:xfrm>
            <a:off x="-416129" y="-4233600"/>
            <a:ext cx="12830631" cy="21267218"/>
            <a:chOff x="-652661" y="-643396"/>
            <a:chExt cx="12830631" cy="21267218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491586A1-916F-E679-5AD9-07E4A54F77C9}"/>
                </a:ext>
              </a:extLst>
            </p:cNvPr>
            <p:cNvGrpSpPr/>
            <p:nvPr/>
          </p:nvGrpSpPr>
          <p:grpSpPr>
            <a:xfrm>
              <a:off x="-630156" y="-643396"/>
              <a:ext cx="12808126" cy="9703412"/>
              <a:chOff x="-630156" y="-643396"/>
              <a:chExt cx="12808126" cy="9703412"/>
            </a:xfrm>
          </p:grpSpPr>
          <p:pic>
            <p:nvPicPr>
              <p:cNvPr id="84" name="Immagine 8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6D0FA2B-85C2-301D-ABD8-21B070357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85" name="Immagine 8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6E485D3-FCFE-261A-E3DF-D57ACDBB9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6" name="Immagine 8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D501AA5-B3E3-84DB-13F1-85F3E645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7" name="Immagine 8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28B1111-FC5D-0C59-2B83-D65457D9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8" name="Immagine 8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72AB8A8-D5C0-2467-09A4-EC639B67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89" name="Immagine 8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E347DA8-5CD6-27E0-D463-C5A5E21D5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1" name="Immagine 9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FDD532-6F25-351A-6238-2C9EF54E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0" name="Immagine 8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FB957120-4A93-4179-8BCA-C4EBABD4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92" name="Immagine 9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E29429B-6FB6-86EA-D9C5-E952059DE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3" name="Immagine 9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CFA92B88-D39F-0114-B947-2D09BF04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4" name="Immagine 9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A31A132-62DC-EA0F-6D93-D501F2A8B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EFFC7C5-01E4-3935-A36F-3E01C49B3557}"/>
                </a:ext>
              </a:extLst>
            </p:cNvPr>
            <p:cNvGrpSpPr/>
            <p:nvPr/>
          </p:nvGrpSpPr>
          <p:grpSpPr>
            <a:xfrm>
              <a:off x="-652661" y="8908102"/>
              <a:ext cx="12808126" cy="9703412"/>
              <a:chOff x="-630156" y="-643396"/>
              <a:chExt cx="12808126" cy="9703412"/>
            </a:xfrm>
          </p:grpSpPr>
          <p:pic>
            <p:nvPicPr>
              <p:cNvPr id="106" name="Immagine 105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CB1B353-67F6-66B6-DFB4-B67915CF7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-630156" y="-643396"/>
                <a:ext cx="3636652" cy="3428303"/>
              </a:xfrm>
              <a:prstGeom prst="rect">
                <a:avLst/>
              </a:prstGeom>
            </p:spPr>
          </p:pic>
          <p:pic>
            <p:nvPicPr>
              <p:cNvPr id="97" name="Immagine 9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9571AC64-436D-532F-A01F-8313C4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65" y="4446956"/>
                <a:ext cx="2850853" cy="2687523"/>
              </a:xfrm>
              <a:prstGeom prst="rect">
                <a:avLst/>
              </a:prstGeom>
            </p:spPr>
          </p:pic>
          <p:pic>
            <p:nvPicPr>
              <p:cNvPr id="98" name="Immagine 97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0BF77CB7-7F81-2097-0742-B26D4B11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2244262" y="2570882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99" name="Immagine 98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4A80F3D0-DB48-691D-03DF-A4C031A0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3919667" y="4857017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0" name="Immagine 99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3C1CAEA2-D0D4-D75A-A96C-1C37CCEF1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953973">
                <a:off x="8683791" y="241920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1" name="Immagine 100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32C03BD-DE2F-A4BE-7AC4-CCA437F7B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4771">
                <a:off x="7308643" y="4625935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3" name="Immagine 102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F4DF0C1-359F-E544-B97E-685036AD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8058">
                <a:off x="3518898" y="-296864"/>
                <a:ext cx="2750806" cy="2593208"/>
              </a:xfrm>
              <a:prstGeom prst="rect">
                <a:avLst/>
              </a:prstGeom>
            </p:spPr>
          </p:pic>
          <p:pic>
            <p:nvPicPr>
              <p:cNvPr id="102" name="Immagine 101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826FBB95-CE21-FABC-B69A-06437FC8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64656">
                <a:off x="6242371" y="1544076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4" name="Immagine 103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2C7A2553-DE14-1137-1FE4-9C4FF684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5906">
                <a:off x="9520165" y="169811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5" name="Immagine 104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BDFE975F-F6F5-421A-94F5-247A9C3D7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9880123" y="6115830"/>
                <a:ext cx="2297847" cy="2166200"/>
              </a:xfrm>
              <a:prstGeom prst="rect">
                <a:avLst/>
              </a:prstGeom>
            </p:spPr>
          </p:pic>
          <p:pic>
            <p:nvPicPr>
              <p:cNvPr id="107" name="Immagine 106" descr="Immagine che contiene Elementi grafici, simbolo, Carattere, design&#10;&#10;Descrizione generata automaticamente">
                <a:extLst>
                  <a:ext uri="{FF2B5EF4-FFF2-40B4-BE49-F238E27FC236}">
                    <a16:creationId xmlns:a16="http://schemas.microsoft.com/office/drawing/2014/main" id="{A24A9BA2-DEDA-2D39-F17B-24C0A240F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7926">
                <a:off x="6388753" y="6979430"/>
                <a:ext cx="2207030" cy="2080586"/>
              </a:xfrm>
              <a:prstGeom prst="rect">
                <a:avLst/>
              </a:prstGeom>
            </p:spPr>
          </p:pic>
        </p:grpSp>
        <p:pic>
          <p:nvPicPr>
            <p:cNvPr id="120" name="Immagine 119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33B9C84A-0232-5A4A-0AD9-E0757677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1651392" y="16892231"/>
              <a:ext cx="2781060" cy="2621729"/>
            </a:xfrm>
            <a:prstGeom prst="rect">
              <a:avLst/>
            </a:prstGeom>
          </p:spPr>
        </p:pic>
        <p:pic>
          <p:nvPicPr>
            <p:cNvPr id="121" name="Immagine 120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65FDA32B-1A69-0F39-DEA2-63F73CA6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13502">
              <a:off x="4999770" y="17496981"/>
              <a:ext cx="1896167" cy="1787533"/>
            </a:xfrm>
            <a:prstGeom prst="rect">
              <a:avLst/>
            </a:prstGeom>
          </p:spPr>
        </p:pic>
        <p:pic>
          <p:nvPicPr>
            <p:cNvPr id="122" name="Immagine 121" descr="Immagine che contiene Elementi grafici, simbolo, Carattere, design&#10;&#10;Descrizione generata automaticamente">
              <a:extLst>
                <a:ext uri="{FF2B5EF4-FFF2-40B4-BE49-F238E27FC236}">
                  <a16:creationId xmlns:a16="http://schemas.microsoft.com/office/drawing/2014/main" id="{BD2A2DC2-43F9-72DE-D70A-2307DC01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7643">
              <a:off x="8987955" y="18440003"/>
              <a:ext cx="2316537" cy="2183819"/>
            </a:xfrm>
            <a:prstGeom prst="rect">
              <a:avLst/>
            </a:prstGeom>
          </p:spPr>
        </p:pic>
      </p:grp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B509F9C9-D7BB-8807-F1FB-0A7AB4225596}"/>
              </a:ext>
            </a:extLst>
          </p:cNvPr>
          <p:cNvSpPr/>
          <p:nvPr/>
        </p:nvSpPr>
        <p:spPr>
          <a:xfrm>
            <a:off x="412668" y="169665"/>
            <a:ext cx="5577642" cy="60627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  <a:effectLst>
            <a:glow rad="76200">
              <a:srgbClr val="E99395"/>
            </a:glow>
            <a:outerShdw blurRad="50800" dist="50800" dir="5400000" algn="ctr" rotWithShape="0">
              <a:srgbClr val="E99395">
                <a:alpha val="4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sz="1800" dirty="0">
                <a:solidFill>
                  <a:schemeClr val="tx1"/>
                </a:solidFill>
              </a:rPr>
              <a:t>Precision </a:t>
            </a:r>
            <a:r>
              <a:rPr lang="it-IT" sz="1800" dirty="0" err="1">
                <a:solidFill>
                  <a:schemeClr val="tx1"/>
                </a:solidFill>
              </a:rPr>
              <a:t>at</a:t>
            </a:r>
            <a:r>
              <a:rPr lang="it-IT" sz="1800" dirty="0">
                <a:solidFill>
                  <a:schemeClr val="tx1"/>
                </a:solidFill>
              </a:rPr>
              <a:t> Standard Recall </a:t>
            </a:r>
            <a:r>
              <a:rPr lang="it-IT" sz="1800" dirty="0" err="1">
                <a:solidFill>
                  <a:schemeClr val="tx1"/>
                </a:solidFill>
              </a:rPr>
              <a:t>Levels</a:t>
            </a:r>
            <a:r>
              <a:rPr lang="it-IT" sz="1800" dirty="0">
                <a:solidFill>
                  <a:schemeClr val="tx1"/>
                </a:solidFill>
              </a:rPr>
              <a:t> for query </a:t>
            </a:r>
            <a:r>
              <a:rPr lang="it-IT" sz="1800" dirty="0" err="1">
                <a:solidFill>
                  <a:schemeClr val="tx1"/>
                </a:solidFill>
              </a:rPr>
              <a:t>Q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5" name="Immagine 3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63D793E2-28A2-F357-0E97-8BB04ED00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4" y="894633"/>
            <a:ext cx="5565450" cy="283308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Immagine 38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4E31E5C-876E-6073-38DD-8CD9B956F5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2" y="3847388"/>
            <a:ext cx="5536221" cy="288629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1006</Words>
  <Application>Microsoft Macintosh PowerPoint</Application>
  <PresentationFormat>Widescreen</PresentationFormat>
  <Paragraphs>155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-webkit-standard</vt:lpstr>
      <vt:lpstr>Aptos</vt:lpstr>
      <vt:lpstr>Aptos Display</vt:lpstr>
      <vt:lpstr>Arial</vt:lpstr>
      <vt:lpstr>Courier New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LODESANI</dc:creator>
  <cp:lastModifiedBy>alberto nuzzaci</cp:lastModifiedBy>
  <cp:revision>5</cp:revision>
  <dcterms:created xsi:type="dcterms:W3CDTF">2024-06-12T07:26:21Z</dcterms:created>
  <dcterms:modified xsi:type="dcterms:W3CDTF">2024-06-17T10:28:22Z</dcterms:modified>
</cp:coreProperties>
</file>